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256" r:id="rId4"/>
    <p:sldId id="301" r:id="rId5"/>
    <p:sldId id="315" r:id="rId6"/>
    <p:sldId id="302" r:id="rId7"/>
    <p:sldId id="316" r:id="rId8"/>
    <p:sldId id="303" r:id="rId9"/>
    <p:sldId id="304" r:id="rId10"/>
    <p:sldId id="305" r:id="rId11"/>
    <p:sldId id="308" r:id="rId12"/>
    <p:sldId id="309" r:id="rId13"/>
    <p:sldId id="307" r:id="rId14"/>
    <p:sldId id="312" r:id="rId15"/>
    <p:sldId id="313" r:id="rId16"/>
    <p:sldId id="314" r:id="rId17"/>
    <p:sldId id="306" r:id="rId18"/>
    <p:sldId id="310" r:id="rId19"/>
    <p:sldId id="311" r:id="rId20"/>
    <p:sldId id="297" r:id="rId21"/>
    <p:sldId id="29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elbach Kornelia BLD-Komm-LV" initials="HKB" lastIdx="5" clrIdx="0">
    <p:extLst>
      <p:ext uri="{19B8F6BF-5375-455C-9EA6-DF929625EA0E}">
        <p15:presenceInfo xmlns:p15="http://schemas.microsoft.com/office/powerpoint/2012/main" userId="S-1-5-21-2109130332-968164008-972369679-17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5B8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2093" autoAdjust="0"/>
  </p:normalViewPr>
  <p:slideViewPr>
    <p:cSldViewPr snapToGrid="0">
      <p:cViewPr>
        <p:scale>
          <a:sx n="80" d="100"/>
          <a:sy n="80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DF63-7147-4815-A114-4435BA126898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82E9-1FA2-4BB0-894B-C93EAB3F0A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78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5C33-F0E0-407C-ADC5-A044E6B45323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F047-2B3A-4F21-A5EE-9C7ACCB433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90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https://www.schulsportplaner.ch/fileadmin/hilfe-seite/klasse-erstellen.mp4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298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https://www.schulsportplaner.ch/fileadmin/hilfe-seite/sportplan-erstellen.mp4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861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https://www.schulsportplaner.ch/fileadmin/hilfe-seite/lektion-erstellen.mp4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906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https://www.schulsportplaner.ch/fileadmin/hilfe-seite/lektion-erstellen.mp4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504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https://www.schulsportplaner.ch/fileadmin/hilfe-seite/lektion-erstellen.mp4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381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https://www.schulsportplaner.ch/fileadmin/hilfe-seite/baustein-erstellen.mov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144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https://www.schulsportplaner.ch/fileadmin/hilfe-seite/baustein-erstellen.mov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32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https://www.schulsportplaner.ch/fileadmin/hilfe-seite/baustein-erstellen.mov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631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Video:</a:t>
            </a:r>
            <a:br>
              <a:rPr lang="de-CH" dirty="0" smtClean="0"/>
            </a:br>
            <a:r>
              <a:rPr lang="de-CH" dirty="0" smtClean="0"/>
              <a:t>https://www.schulsportplaner.ch/fileadmin/hilfe-seite/baustein-erstellen.mov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4F047-2B3A-4F21-A5EE-9C7ACCB43362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805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555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4B8A-C690-40B3-AA58-11F19F066CF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086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620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1145059"/>
            <a:ext cx="2628900" cy="5031904"/>
          </a:xfrm>
        </p:spPr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145059"/>
            <a:ext cx="7734300" cy="5031904"/>
          </a:xfrm>
        </p:spPr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10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7.7.2014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B4F7-07B4-FA43-B42F-C6777A9F2AC6}" type="slidenum">
              <a:rPr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20000" y="540002"/>
            <a:ext cx="10972800" cy="673049"/>
          </a:xfrm>
        </p:spPr>
        <p:txBody>
          <a:bodyPr>
            <a:no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40001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de-CH"/>
              <a:t>Aufzählung 18 pt Arial Fett</a:t>
            </a:r>
          </a:p>
          <a:p>
            <a:pPr lvl="1"/>
            <a:r>
              <a:rPr lang="de-CH"/>
              <a:t>Untertitel 18 pt Arial Fett</a:t>
            </a:r>
          </a:p>
          <a:p>
            <a:pPr lvl="2"/>
            <a:r>
              <a:rPr lang="de-CH"/>
              <a:t>Tabelle Titel 18 pt Arial Roman</a:t>
            </a:r>
          </a:p>
          <a:p>
            <a:pPr lvl="3"/>
            <a:r>
              <a:rPr lang="de-CH"/>
              <a:t>Tabelle Titel 14 pt Arial Fett</a:t>
            </a:r>
          </a:p>
          <a:p>
            <a:pPr lvl="4"/>
            <a:r>
              <a:rPr lang="de-CH"/>
              <a:t>Tabelle Text 14 pt Arial Roman</a:t>
            </a:r>
          </a:p>
          <a:p>
            <a:pPr lvl="5"/>
            <a:r>
              <a:rPr lang="de-CH"/>
              <a:t>Bildlegende 12 pt Arial Fett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3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5555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4B8A-C690-40B3-AA58-11F19F066CF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48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95917"/>
            <a:ext cx="10515600" cy="1269484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942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55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415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68414"/>
            <a:ext cx="10515600" cy="1296986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781300"/>
            <a:ext cx="5181600" cy="34925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781300"/>
            <a:ext cx="5181600" cy="34925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253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68414"/>
            <a:ext cx="10515600" cy="1296986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1" y="27927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55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3739206"/>
            <a:ext cx="5157787" cy="2534594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27927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55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3739205"/>
            <a:ext cx="5183188" cy="2534595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27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68413"/>
            <a:ext cx="10515600" cy="1296987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10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69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95915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1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68413"/>
            <a:ext cx="3932237" cy="1296987"/>
          </a:xfrm>
        </p:spPr>
        <p:txBody>
          <a:bodyPr anchor="b"/>
          <a:lstStyle>
            <a:lvl1pPr>
              <a:defRPr sz="32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268412"/>
            <a:ext cx="6172200" cy="5005387"/>
          </a:xfrm>
        </p:spPr>
        <p:txBody>
          <a:bodyPr/>
          <a:lstStyle>
            <a:lvl1pPr>
              <a:defRPr sz="3200">
                <a:solidFill>
                  <a:srgbClr val="555555"/>
                </a:solidFill>
              </a:defRPr>
            </a:lvl1pPr>
            <a:lvl2pPr>
              <a:defRPr sz="2800">
                <a:solidFill>
                  <a:srgbClr val="555555"/>
                </a:solidFill>
              </a:defRPr>
            </a:lvl2pPr>
            <a:lvl3pPr>
              <a:defRPr sz="2400">
                <a:solidFill>
                  <a:srgbClr val="555555"/>
                </a:solidFill>
              </a:defRPr>
            </a:lvl3pPr>
            <a:lvl4pPr>
              <a:defRPr sz="2000">
                <a:solidFill>
                  <a:srgbClr val="555555"/>
                </a:solidFill>
              </a:defRPr>
            </a:lvl4pPr>
            <a:lvl5pPr>
              <a:defRPr sz="2000">
                <a:solidFill>
                  <a:srgbClr val="5555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781300"/>
            <a:ext cx="3932237" cy="3492500"/>
          </a:xfrm>
        </p:spPr>
        <p:txBody>
          <a:bodyPr/>
          <a:lstStyle>
            <a:lvl1pPr marL="0" indent="0">
              <a:buNone/>
              <a:defRPr sz="1600">
                <a:solidFill>
                  <a:srgbClr val="55555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284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68413"/>
            <a:ext cx="3932237" cy="1296988"/>
          </a:xfrm>
        </p:spPr>
        <p:txBody>
          <a:bodyPr anchor="ctr"/>
          <a:lstStyle>
            <a:lvl1pPr>
              <a:defRPr sz="32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268412"/>
            <a:ext cx="6172200" cy="50053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781300"/>
            <a:ext cx="3932237" cy="3492499"/>
          </a:xfrm>
        </p:spPr>
        <p:txBody>
          <a:bodyPr/>
          <a:lstStyle>
            <a:lvl1pPr marL="0" indent="0">
              <a:buNone/>
              <a:defRPr sz="1600">
                <a:solidFill>
                  <a:srgbClr val="55555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10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6133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1145059"/>
            <a:ext cx="2628900" cy="5031904"/>
          </a:xfrm>
        </p:spPr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1145059"/>
            <a:ext cx="7734300" cy="5031904"/>
          </a:xfrm>
        </p:spPr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223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7.7.2014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B4F7-07B4-FA43-B42F-C6777A9F2AC6}" type="slidenum">
              <a:rPr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20000" y="540002"/>
            <a:ext cx="10972800" cy="673049"/>
          </a:xfrm>
        </p:spPr>
        <p:txBody>
          <a:bodyPr>
            <a:no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40001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de-CH"/>
              <a:t>Aufzählung 18 pt Arial Fett</a:t>
            </a:r>
          </a:p>
          <a:p>
            <a:pPr lvl="1"/>
            <a:r>
              <a:rPr lang="de-CH"/>
              <a:t>Untertitel 18 pt Arial Fett</a:t>
            </a:r>
          </a:p>
          <a:p>
            <a:pPr lvl="2"/>
            <a:r>
              <a:rPr lang="de-CH"/>
              <a:t>Tabelle Titel 18 pt Arial Roman</a:t>
            </a:r>
          </a:p>
          <a:p>
            <a:pPr lvl="3"/>
            <a:r>
              <a:rPr lang="de-CH"/>
              <a:t>Tabelle Titel 14 pt Arial Fett</a:t>
            </a:r>
          </a:p>
          <a:p>
            <a:pPr lvl="4"/>
            <a:r>
              <a:rPr lang="de-CH"/>
              <a:t>Tabelle Text 14 pt Arial Roman</a:t>
            </a:r>
          </a:p>
          <a:p>
            <a:pPr lvl="5"/>
            <a:r>
              <a:rPr lang="de-CH"/>
              <a:t>Bildlegende 12 pt Arial Fett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35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5555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4B8A-C690-40B3-AA58-11F19F066CF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627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95916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285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55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059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04150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809102"/>
            <a:ext cx="5181600" cy="3367861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809102"/>
            <a:ext cx="5181600" cy="3367861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7054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00548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1" y="27927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55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3739206"/>
            <a:ext cx="5157787" cy="2450457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27927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55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3739205"/>
            <a:ext cx="5183188" cy="2450459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485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55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860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93039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6149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834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1497227"/>
          </a:xfrm>
        </p:spPr>
        <p:txBody>
          <a:bodyPr anchor="b"/>
          <a:lstStyle>
            <a:lvl1pPr>
              <a:defRPr sz="32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136823"/>
            <a:ext cx="6172200" cy="4724228"/>
          </a:xfrm>
        </p:spPr>
        <p:txBody>
          <a:bodyPr/>
          <a:lstStyle>
            <a:lvl1pPr>
              <a:defRPr sz="3200">
                <a:solidFill>
                  <a:srgbClr val="555555"/>
                </a:solidFill>
              </a:defRPr>
            </a:lvl1pPr>
            <a:lvl2pPr>
              <a:defRPr sz="2800">
                <a:solidFill>
                  <a:srgbClr val="555555"/>
                </a:solidFill>
              </a:defRPr>
            </a:lvl2pPr>
            <a:lvl3pPr>
              <a:defRPr sz="2400">
                <a:solidFill>
                  <a:srgbClr val="555555"/>
                </a:solidFill>
              </a:defRPr>
            </a:lvl3pPr>
            <a:lvl4pPr>
              <a:defRPr sz="2000">
                <a:solidFill>
                  <a:srgbClr val="555555"/>
                </a:solidFill>
              </a:defRPr>
            </a:lvl4pPr>
            <a:lvl5pPr>
              <a:defRPr sz="2000">
                <a:solidFill>
                  <a:srgbClr val="5555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718486"/>
            <a:ext cx="3932237" cy="3150503"/>
          </a:xfrm>
        </p:spPr>
        <p:txBody>
          <a:bodyPr/>
          <a:lstStyle>
            <a:lvl1pPr marL="0" indent="0">
              <a:buNone/>
              <a:defRPr sz="1600">
                <a:solidFill>
                  <a:srgbClr val="55555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5683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19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219200"/>
            <a:ext cx="6172200" cy="46418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973860"/>
            <a:ext cx="3932237" cy="2895129"/>
          </a:xfrm>
        </p:spPr>
        <p:txBody>
          <a:bodyPr/>
          <a:lstStyle>
            <a:lvl1pPr marL="0" indent="0">
              <a:buNone/>
              <a:defRPr sz="1600">
                <a:solidFill>
                  <a:srgbClr val="55555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6526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775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1145059"/>
            <a:ext cx="2628900" cy="5031904"/>
          </a:xfrm>
        </p:spPr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1145059"/>
            <a:ext cx="7734300" cy="5031904"/>
          </a:xfrm>
        </p:spPr>
        <p:txBody>
          <a:bodyPr vert="eaVert"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542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7.7.2014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B4F7-07B4-FA43-B42F-C6777A9F2AC6}" type="slidenum">
              <a:rPr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20000" y="540002"/>
            <a:ext cx="10972800" cy="673049"/>
          </a:xfrm>
        </p:spPr>
        <p:txBody>
          <a:bodyPr>
            <a:no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40001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de-CH"/>
              <a:t>Aufzählung 18 pt Arial Fett</a:t>
            </a:r>
          </a:p>
          <a:p>
            <a:pPr lvl="1"/>
            <a:r>
              <a:rPr lang="de-CH"/>
              <a:t>Untertitel 18 pt Arial Fett</a:t>
            </a:r>
          </a:p>
          <a:p>
            <a:pPr lvl="2"/>
            <a:r>
              <a:rPr lang="de-CH"/>
              <a:t>Tabelle Titel 18 pt Arial Roman</a:t>
            </a:r>
          </a:p>
          <a:p>
            <a:pPr lvl="3"/>
            <a:r>
              <a:rPr lang="de-CH"/>
              <a:t>Tabelle Titel 14 pt Arial Fett</a:t>
            </a:r>
          </a:p>
          <a:p>
            <a:pPr lvl="4"/>
            <a:r>
              <a:rPr lang="de-CH"/>
              <a:t>Tabelle Text 14 pt Arial Roman</a:t>
            </a:r>
          </a:p>
          <a:p>
            <a:pPr lvl="5"/>
            <a:r>
              <a:rPr lang="de-CH"/>
              <a:t>Bildlegende 12 pt Arial Fett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82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04150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809101"/>
            <a:ext cx="5181600" cy="3367861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809101"/>
            <a:ext cx="5181600" cy="3367861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854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00547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79279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5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3739205"/>
            <a:ext cx="5157787" cy="2450457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279279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5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3739205"/>
            <a:ext cx="5183188" cy="2450458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  <a:lvl2pPr>
              <a:defRPr>
                <a:solidFill>
                  <a:srgbClr val="555555"/>
                </a:solidFill>
              </a:defRPr>
            </a:lvl2pPr>
            <a:lvl3pPr>
              <a:defRPr>
                <a:solidFill>
                  <a:srgbClr val="555555"/>
                </a:solidFill>
              </a:defRPr>
            </a:lvl3pPr>
            <a:lvl4pPr>
              <a:defRPr>
                <a:solidFill>
                  <a:srgbClr val="555555"/>
                </a:solidFill>
              </a:defRPr>
            </a:lvl4pPr>
            <a:lvl5pPr>
              <a:defRPr>
                <a:solidFill>
                  <a:srgbClr val="555555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006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93038"/>
            <a:ext cx="10515600" cy="1325563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78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781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1497227"/>
          </a:xfrm>
        </p:spPr>
        <p:txBody>
          <a:bodyPr anchor="b"/>
          <a:lstStyle>
            <a:lvl1pPr>
              <a:defRPr sz="3200"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136822"/>
            <a:ext cx="6172200" cy="4724228"/>
          </a:xfrm>
        </p:spPr>
        <p:txBody>
          <a:bodyPr/>
          <a:lstStyle>
            <a:lvl1pPr>
              <a:defRPr sz="3200">
                <a:solidFill>
                  <a:srgbClr val="555555"/>
                </a:solidFill>
              </a:defRPr>
            </a:lvl1pPr>
            <a:lvl2pPr>
              <a:defRPr sz="2800">
                <a:solidFill>
                  <a:srgbClr val="555555"/>
                </a:solidFill>
              </a:defRPr>
            </a:lvl2pPr>
            <a:lvl3pPr>
              <a:defRPr sz="2400">
                <a:solidFill>
                  <a:srgbClr val="555555"/>
                </a:solidFill>
              </a:defRPr>
            </a:lvl3pPr>
            <a:lvl4pPr>
              <a:defRPr sz="2000">
                <a:solidFill>
                  <a:srgbClr val="555555"/>
                </a:solidFill>
              </a:defRPr>
            </a:lvl4pPr>
            <a:lvl5pPr>
              <a:defRPr sz="2000">
                <a:solidFill>
                  <a:srgbClr val="55555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718486"/>
            <a:ext cx="3932237" cy="3150502"/>
          </a:xfrm>
        </p:spPr>
        <p:txBody>
          <a:bodyPr/>
          <a:lstStyle>
            <a:lvl1pPr marL="0" indent="0">
              <a:buNone/>
              <a:defRPr sz="1600">
                <a:solidFill>
                  <a:srgbClr val="55555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5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19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5555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219200"/>
            <a:ext cx="6172200" cy="4641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973858"/>
            <a:ext cx="3932237" cy="2895129"/>
          </a:xfrm>
        </p:spPr>
        <p:txBody>
          <a:bodyPr/>
          <a:lstStyle>
            <a:lvl1pPr marL="0" indent="0">
              <a:buNone/>
              <a:defRPr sz="1600">
                <a:solidFill>
                  <a:srgbClr val="55555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9AFF-94D0-4517-9A3F-157BBCC4C22F}" type="datetimeFigureOut">
              <a:rPr lang="de-CH" smtClean="0"/>
              <a:t>27.08.2020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7F8A-6784-4DE8-A414-56FEB47DB3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850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800865"/>
            <a:ext cx="10515600" cy="337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55555"/>
                </a:solidFill>
              </a:defRPr>
            </a:lvl1pPr>
          </a:lstStyle>
          <a:p>
            <a:fld id="{9EB69AFF-94D0-4517-9A3F-157BBCC4C22F}" type="datetimeFigureOut">
              <a:rPr lang="de-CH" smtClean="0"/>
              <a:pPr/>
              <a:t>27.08.2020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55555"/>
                </a:solidFill>
              </a:defRPr>
            </a:lvl1pPr>
          </a:lstStyle>
          <a:p>
            <a:fld id="{8841928B-9F3D-4DAE-8487-DBB812DD0CF7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555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2B5DCD9-271C-A04A-A0B0-A7F85FA15B68}"/>
              </a:ext>
            </a:extLst>
          </p:cNvPr>
          <p:cNvSpPr/>
          <p:nvPr userDrawn="1"/>
        </p:nvSpPr>
        <p:spPr>
          <a:xfrm>
            <a:off x="0" y="2"/>
            <a:ext cx="12192000" cy="1079999"/>
          </a:xfrm>
          <a:prstGeom prst="rect">
            <a:avLst/>
          </a:prstGeom>
          <a:solidFill>
            <a:srgbClr val="39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268413"/>
            <a:ext cx="10514013" cy="129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781300"/>
            <a:ext cx="10514013" cy="349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0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EB69AFF-94D0-4517-9A3F-157BBCC4C22F}" type="datetimeFigureOut">
              <a:rPr lang="de-CH" smtClean="0"/>
              <a:pPr/>
              <a:t>27.08.2020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930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930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841928B-9F3D-4DAE-8487-DBB812DD0CF7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E927C3C-F46F-5745-955B-4AB691D45A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87" y="252110"/>
            <a:ext cx="2921829" cy="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555555"/>
          </a:solidFill>
          <a:latin typeface="Uni Sans SemiBold" pitchFamily="2" charset="77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752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616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2B5DCD9-271C-A04A-A0B0-A7F85FA15B68}"/>
              </a:ext>
            </a:extLst>
          </p:cNvPr>
          <p:cNvSpPr/>
          <p:nvPr userDrawn="1"/>
        </p:nvSpPr>
        <p:spPr>
          <a:xfrm>
            <a:off x="0" y="2"/>
            <a:ext cx="12192000" cy="1079999"/>
          </a:xfrm>
          <a:prstGeom prst="rect">
            <a:avLst/>
          </a:prstGeom>
          <a:solidFill>
            <a:srgbClr val="39B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259387"/>
            <a:ext cx="10515600" cy="1289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800866"/>
            <a:ext cx="10515600" cy="336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EB69AFF-94D0-4517-9A3F-157BBCC4C22F}" type="datetimeFigureOut">
              <a:rPr lang="de-CH" smtClean="0"/>
              <a:pPr/>
              <a:t>27.08.2020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841928B-9F3D-4DAE-8487-DBB812DD0CF7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E927C3C-F46F-5745-955B-4AB691D45A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87" y="252110"/>
            <a:ext cx="2921829" cy="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55555"/>
          </a:solidFill>
          <a:latin typeface="Uni Sans SemiBold" pitchFamily="2" charset="77"/>
          <a:ea typeface="Roboto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1752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6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sportplaner.ch/fileadmin/hilfe-seite/baustein-erstellen.m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sportplaner.ch/de/hilf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hulsportplaner.ch/de/hilfe.html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sportplaner.ch/fileadmin/hilfe-seite/klasse-erstellen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sportplaner.ch/fileadmin/hilfe-seite/sportplan-erstellen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sportplaner.ch/fileadmin/hilfe-seite/lektion-erstellen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21431"/>
          <a:stretch/>
        </p:blipFill>
        <p:spPr>
          <a:xfrm>
            <a:off x="0" y="0"/>
            <a:ext cx="12192000" cy="691405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8902840" y="1487156"/>
            <a:ext cx="1868993" cy="18790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CH" b="1" dirty="0" smtClean="0">
                <a:solidFill>
                  <a:srgbClr val="39B5B8"/>
                </a:solidFill>
                <a:latin typeface="Roboto" panose="02000000000000000000"/>
              </a:rPr>
              <a:t>Schmiede deine eigenen Pläne</a:t>
            </a:r>
            <a:endParaRPr lang="de-CH" b="1" dirty="0">
              <a:solidFill>
                <a:srgbClr val="39B5B8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852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268413"/>
            <a:ext cx="6588535" cy="1296988"/>
          </a:xfrm>
        </p:spPr>
        <p:txBody>
          <a:bodyPr/>
          <a:lstStyle/>
          <a:p>
            <a:r>
              <a:rPr lang="de-CH" sz="4000" dirty="0" smtClean="0"/>
              <a:t>7. Aufbau eines Bausteins</a:t>
            </a:r>
            <a:endParaRPr lang="de-CH" sz="40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839788" y="2781300"/>
            <a:ext cx="4343400" cy="34924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e-CH" sz="2400" b="1" dirty="0"/>
              <a:t>Jeder Baustein umfasst folgende Elemente: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Dauer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genauen Inhalt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Aufbau mittels eines Plans und Hinweise zur Organisation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Auflistung von dem nötigen Material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Bausteintyp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Niveau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Zyklus</a:t>
            </a:r>
          </a:p>
          <a:p>
            <a:pPr marL="263525" lvl="0" indent="-263525">
              <a:buClr>
                <a:srgbClr val="39B5B8"/>
              </a:buClr>
              <a:buFont typeface="Arial" panose="020B0604020202020204" pitchFamily="34" charset="0"/>
              <a:buChar char="•"/>
            </a:pPr>
            <a:r>
              <a:rPr lang="de-CH" dirty="0">
                <a:latin typeface="Roboto" panose="02000000000000000000"/>
              </a:rPr>
              <a:t>Kompetenzstufen aus dem </a:t>
            </a:r>
            <a:r>
              <a:rPr lang="de-CH" dirty="0" smtClean="0">
                <a:latin typeface="Roboto" panose="02000000000000000000"/>
              </a:rPr>
              <a:t/>
            </a:r>
            <a:br>
              <a:rPr lang="de-CH" dirty="0" smtClean="0">
                <a:latin typeface="Roboto" panose="02000000000000000000"/>
              </a:rPr>
            </a:br>
            <a:r>
              <a:rPr lang="de-CH" dirty="0" smtClean="0">
                <a:latin typeface="Roboto" panose="02000000000000000000"/>
              </a:rPr>
              <a:t>Lehrplan 21</a:t>
            </a:r>
            <a:endParaRPr lang="de-CH" dirty="0"/>
          </a:p>
        </p:txBody>
      </p:sp>
      <p:pic>
        <p:nvPicPr>
          <p:cNvPr id="9" name="Bildplatzhalter 8"/>
          <p:cNvPicPr>
            <a:picLocks noGrp="1"/>
          </p:cNvPicPr>
          <p:nvPr>
            <p:ph type="pic" idx="1"/>
          </p:nvPr>
        </p:nvPicPr>
        <p:blipFill rotWithShape="1">
          <a:blip r:embed="rId3"/>
          <a:srcRect t="77" b="-31"/>
          <a:stretch/>
        </p:blipFill>
        <p:spPr>
          <a:xfrm>
            <a:off x="5882326" y="2781300"/>
            <a:ext cx="5469887" cy="3919827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6052008" y="3450210"/>
            <a:ext cx="546755" cy="886120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6598763" y="3450209"/>
            <a:ext cx="2592371" cy="1762813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9191134" y="3450208"/>
            <a:ext cx="1282045" cy="2055046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10473179" y="3450208"/>
            <a:ext cx="782425" cy="546757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6119568" y="5852716"/>
            <a:ext cx="1600986" cy="199294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6271969" y="6251304"/>
            <a:ext cx="1156354" cy="219542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6271968" y="6052010"/>
            <a:ext cx="1685828" cy="199535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8617269" y="5505253"/>
            <a:ext cx="2393238" cy="1195873"/>
          </a:xfrm>
          <a:prstGeom prst="rect">
            <a:avLst/>
          </a:prstGeom>
          <a:noFill/>
          <a:ln w="38100"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38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432" y="3609699"/>
            <a:ext cx="5849135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  <p:cxnSp>
        <p:nvCxnSpPr>
          <p:cNvPr id="8" name="Gerade Verbindung mit Pfeil 7"/>
          <p:cNvCxnSpPr/>
          <p:nvPr/>
        </p:nvCxnSpPr>
        <p:spPr>
          <a:xfrm flipV="1">
            <a:off x="3789575" y="5180849"/>
            <a:ext cx="956918" cy="117015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1051146" y="4959449"/>
            <a:ext cx="3050613" cy="442800"/>
          </a:xfrm>
          <a:prstGeom prst="roundRect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Auf Baustein erstellen klicken.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8</a:t>
            </a:r>
            <a:r>
              <a:rPr lang="de-CH" dirty="0" smtClean="0"/>
              <a:t>. 	Eigene Bausteine erfassen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CH" sz="2200" b="1" dirty="0"/>
              <a:t>Solltest du bei den bereits erstellten Bausteinen nicht fündig werden, erstelle ganz einfach </a:t>
            </a:r>
            <a:r>
              <a:rPr lang="de-CH" sz="2200" b="1" dirty="0" smtClean="0"/>
              <a:t>deinen </a:t>
            </a:r>
            <a:r>
              <a:rPr lang="de-CH" sz="2200" b="1" dirty="0"/>
              <a:t>eigenen </a:t>
            </a:r>
            <a:r>
              <a:rPr lang="de-CH" sz="2200" b="1" dirty="0" smtClean="0"/>
              <a:t>Baustein.</a:t>
            </a:r>
            <a:endParaRPr lang="de-CH" sz="2200" b="1" dirty="0"/>
          </a:p>
        </p:txBody>
      </p:sp>
    </p:spTree>
    <p:extLst>
      <p:ext uri="{BB962C8B-B14F-4D97-AF65-F5344CB8AC3E}">
        <p14:creationId xmlns:p14="http://schemas.microsoft.com/office/powerpoint/2010/main" val="13262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8</a:t>
            </a:r>
            <a:r>
              <a:rPr lang="de-CH" dirty="0" smtClean="0"/>
              <a:t>. 	Eigene Bausteine erfassen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CH" sz="2200" b="1" dirty="0"/>
              <a:t>Solltest du bei den bereits erstellten Bausteinen nicht fündig werden, erstelle ganz einfach deine eigenen Bausteine.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431" y="3609700"/>
            <a:ext cx="5849137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12" name="Abgerundetes Rechteck 11"/>
          <p:cNvSpPr/>
          <p:nvPr/>
        </p:nvSpPr>
        <p:spPr>
          <a:xfrm>
            <a:off x="5281232" y="4930659"/>
            <a:ext cx="2701733" cy="442624"/>
          </a:xfrm>
          <a:prstGeom prst="roundRect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Die Grundlagen definieren</a:t>
            </a:r>
            <a:endParaRPr lang="de-CH" dirty="0"/>
          </a:p>
        </p:txBody>
      </p:sp>
      <p:cxnSp>
        <p:nvCxnSpPr>
          <p:cNvPr id="15" name="Gerade Verbindung mit Pfeil 14"/>
          <p:cNvCxnSpPr>
            <a:stCxn id="12" idx="1"/>
          </p:cNvCxnSpPr>
          <p:nvPr/>
        </p:nvCxnSpPr>
        <p:spPr>
          <a:xfrm flipH="1" flipV="1">
            <a:off x="4204355" y="4496586"/>
            <a:ext cx="1076877" cy="655385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8</a:t>
            </a:r>
            <a:r>
              <a:rPr lang="de-CH" dirty="0" smtClean="0"/>
              <a:t>. 	Eigene Bausteine erfassen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CH" sz="2200" b="1" dirty="0"/>
              <a:t>Solltest du bei den bereits erstellten Bausteinen nicht fündig werden, erstelle ganz einfach deine eigenen Bausteine.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05" y="3609699"/>
            <a:ext cx="5901390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13" name="Abgerundetes Rechteck 12"/>
          <p:cNvSpPr/>
          <p:nvPr/>
        </p:nvSpPr>
        <p:spPr>
          <a:xfrm>
            <a:off x="3509981" y="5476620"/>
            <a:ext cx="2116158" cy="442624"/>
          </a:xfrm>
          <a:prstGeom prst="roundRect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Den Inhalt erstellen</a:t>
            </a:r>
            <a:endParaRPr lang="de-CH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4318270" y="4496586"/>
            <a:ext cx="9427" cy="980034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8</a:t>
            </a:r>
            <a:r>
              <a:rPr lang="de-CH" dirty="0" smtClean="0"/>
              <a:t>. 	Eigene Bausteine erfassen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CH" sz="2200" b="1" dirty="0"/>
              <a:t>Solltest du bei den bereits erstellten Bausteinen nicht fündig werden, erstelle ganz einfach deine eigenen Bausteine.</a:t>
            </a:r>
          </a:p>
        </p:txBody>
      </p:sp>
      <p:pic>
        <p:nvPicPr>
          <p:cNvPr id="10" name="Grafik 9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05" y="3609700"/>
            <a:ext cx="5901390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14" name="Abgerundetes Rechteck 13"/>
          <p:cNvSpPr/>
          <p:nvPr/>
        </p:nvSpPr>
        <p:spPr>
          <a:xfrm>
            <a:off x="5179233" y="4919640"/>
            <a:ext cx="2662842" cy="653215"/>
          </a:xfrm>
          <a:prstGeom prst="roundRect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Die Kompetenzen gemäss Lehrplan21 zuordnen</a:t>
            </a:r>
            <a:endParaRPr lang="de-CH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4850266" y="4435374"/>
            <a:ext cx="976293" cy="614326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9</a:t>
            </a:r>
            <a:r>
              <a:rPr lang="de-CH" dirty="0" smtClean="0"/>
              <a:t>. 	Bausteine in Lektion setzen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CH" sz="2200" b="1" dirty="0"/>
              <a:t>Setze die Bausteine einfach mittels «</a:t>
            </a:r>
            <a:r>
              <a:rPr lang="de-CH" sz="2200" b="1" dirty="0" err="1"/>
              <a:t>Drag&amp;Drop</a:t>
            </a:r>
            <a:r>
              <a:rPr lang="de-CH" sz="2200" b="1" dirty="0"/>
              <a:t>» in die Lektion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68" y="3318334"/>
            <a:ext cx="7066657" cy="3333188"/>
          </a:xfrm>
          <a:prstGeom prst="rect">
            <a:avLst/>
          </a:prstGeom>
          <a:ln>
            <a:solidFill>
              <a:srgbClr val="39B5B8"/>
            </a:solidFill>
          </a:ln>
        </p:spPr>
      </p:pic>
      <p:cxnSp>
        <p:nvCxnSpPr>
          <p:cNvPr id="7" name="Gerade Verbindung mit Pfeil 6"/>
          <p:cNvCxnSpPr/>
          <p:nvPr/>
        </p:nvCxnSpPr>
        <p:spPr>
          <a:xfrm flipH="1">
            <a:off x="5797485" y="4873658"/>
            <a:ext cx="2667785" cy="386499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27" y="3253656"/>
            <a:ext cx="7437360" cy="3384000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10. Fertige Lektionen in den Sportplan setzen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838201" y="2792799"/>
            <a:ext cx="10514012" cy="460857"/>
          </a:xfrm>
        </p:spPr>
        <p:txBody>
          <a:bodyPr anchor="t"/>
          <a:lstStyle/>
          <a:p>
            <a:pPr marL="0" indent="0">
              <a:buNone/>
            </a:pPr>
            <a:r>
              <a:rPr lang="de-CH" dirty="0"/>
              <a:t>Setze die Lektionen einfach mittels «</a:t>
            </a:r>
            <a:r>
              <a:rPr lang="de-CH" dirty="0" err="1"/>
              <a:t>Drag&amp;Drop</a:t>
            </a:r>
            <a:r>
              <a:rPr lang="de-CH" dirty="0"/>
              <a:t>» in den </a:t>
            </a:r>
            <a:r>
              <a:rPr lang="de-CH" dirty="0" smtClean="0"/>
              <a:t>Sportplan</a:t>
            </a:r>
            <a:endParaRPr lang="de-CH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5307291" y="4400593"/>
            <a:ext cx="3567690" cy="474159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95917"/>
            <a:ext cx="10794476" cy="1269484"/>
          </a:xfrm>
        </p:spPr>
        <p:txBody>
          <a:bodyPr/>
          <a:lstStyle/>
          <a:p>
            <a:r>
              <a:rPr lang="de-CH" sz="4000" dirty="0" smtClean="0"/>
              <a:t>11.	Lektionen und Sportplan immer griffbereit 	haben</a:t>
            </a:r>
            <a:endParaRPr lang="de-CH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306" y="1930659"/>
            <a:ext cx="4685907" cy="4814435"/>
          </a:xfrm>
          <a:prstGeom prst="rect">
            <a:avLst/>
          </a:prstGeom>
          <a:ln>
            <a:solidFill>
              <a:srgbClr val="39B5B8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86" y="2786250"/>
            <a:ext cx="5816338" cy="2819649"/>
          </a:xfrm>
          <a:prstGeom prst="rect">
            <a:avLst/>
          </a:prstGeom>
          <a:ln>
            <a:solidFill>
              <a:srgbClr val="39B5B8"/>
            </a:solidFill>
          </a:ln>
        </p:spPr>
      </p:pic>
    </p:spTree>
    <p:extLst>
      <p:ext uri="{BB962C8B-B14F-4D97-AF65-F5344CB8AC3E}">
        <p14:creationId xmlns:p14="http://schemas.microsoft.com/office/powerpoint/2010/main" val="39062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B5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FBEE578-38A3-164D-B2ED-174300A5AEEA}"/>
              </a:ext>
            </a:extLst>
          </p:cNvPr>
          <p:cNvSpPr txBox="1">
            <a:spLocks/>
          </p:cNvSpPr>
          <p:nvPr/>
        </p:nvSpPr>
        <p:spPr>
          <a:xfrm>
            <a:off x="198783" y="2332383"/>
            <a:ext cx="11794435" cy="3478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55555"/>
                </a:solidFill>
                <a:latin typeface="Uni Sans SemiBold" pitchFamily="2" charset="77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Sans SemiBold" pitchFamily="2" charset="77"/>
                <a:ea typeface="Roboto" panose="02000000000000000000" pitchFamily="2" charset="0"/>
                <a:cs typeface="+mj-cs"/>
              </a:rPr>
              <a:t>Schmiede </a:t>
            </a:r>
            <a:r>
              <a:rPr kumimoji="0" lang="de-CH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Sans SemiBold" pitchFamily="2" charset="77"/>
                <a:ea typeface="Roboto" panose="02000000000000000000" pitchFamily="2" charset="0"/>
                <a:cs typeface="+mj-cs"/>
              </a:rPr>
              <a:t>ab jetzt deinen </a:t>
            </a:r>
            <a:r>
              <a:rPr kumimoji="0" lang="de-CH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 Sans SemiBold" pitchFamily="2" charset="77"/>
                <a:ea typeface="Roboto" panose="02000000000000000000" pitchFamily="2" charset="0"/>
                <a:cs typeface="+mj-cs"/>
              </a:rPr>
              <a:t>eigenen Pläne.</a:t>
            </a:r>
            <a:endParaRPr kumimoji="0" lang="de-CH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 Sans SemiBold" pitchFamily="2" charset="77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3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07917-5055-A644-AEAA-959C160D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9CDC07-C745-8147-AD70-2BB11A1D3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2" b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268413"/>
            <a:ext cx="4561771" cy="1296988"/>
          </a:xfrm>
        </p:spPr>
        <p:txBody>
          <a:bodyPr/>
          <a:lstStyle/>
          <a:p>
            <a:r>
              <a:rPr lang="de-CH" sz="4000" dirty="0" smtClean="0"/>
              <a:t>1. Die Startseite</a:t>
            </a:r>
            <a:endParaRPr lang="de-CH" sz="40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Gibt die ersten Infos zum Schulsportplaner und die Möglichkeit, sich </a:t>
            </a:r>
            <a:r>
              <a:rPr lang="de-CH" sz="2400" b="1" dirty="0" err="1" smtClean="0"/>
              <a:t>einzu</a:t>
            </a:r>
            <a:r>
              <a:rPr lang="de-CH" sz="2400" b="1" dirty="0" smtClean="0"/>
              <a:t>-loggen oder für die kostenlose Testphase (4 Wochen) </a:t>
            </a:r>
            <a:r>
              <a:rPr lang="de-CH" sz="2400" b="1" dirty="0"/>
              <a:t>zu registrieren.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2788907"/>
            <a:ext cx="6614786" cy="2857337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>
            <a:off x="8535987" y="2910438"/>
            <a:ext cx="1903786" cy="1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9316684" y="4360532"/>
            <a:ext cx="542925" cy="513094"/>
          </a:xfrm>
          <a:prstGeom prst="ellipse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CH" sz="500" b="1" dirty="0" smtClean="0">
                <a:solidFill>
                  <a:schemeClr val="bg1"/>
                </a:solidFill>
                <a:latin typeface="Roboto" panose="02000000000000000000"/>
              </a:rPr>
              <a:t>Schmiede deine eigenen Pläne</a:t>
            </a:r>
            <a:endParaRPr lang="de-CH" sz="500" b="1" dirty="0">
              <a:solidFill>
                <a:schemeClr val="bg1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198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35" y="2781300"/>
            <a:ext cx="5842990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268413"/>
            <a:ext cx="4561771" cy="1296988"/>
          </a:xfrm>
        </p:spPr>
        <p:txBody>
          <a:bodyPr/>
          <a:lstStyle/>
          <a:p>
            <a:r>
              <a:rPr lang="de-CH" sz="4000" dirty="0" smtClean="0"/>
              <a:t>1. Die Startseite</a:t>
            </a:r>
            <a:endParaRPr lang="de-CH" sz="400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Gibt die ersten Infos zum Schulsportplaner und die Möglichkeit, sich </a:t>
            </a:r>
            <a:r>
              <a:rPr lang="de-CH" sz="2400" b="1" dirty="0" smtClean="0"/>
              <a:t>einzuloggen.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11968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788" y="2800866"/>
            <a:ext cx="5845424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5762770" y="4331300"/>
            <a:ext cx="816212" cy="832043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268413"/>
            <a:ext cx="10501425" cy="1296987"/>
          </a:xfrm>
        </p:spPr>
        <p:txBody>
          <a:bodyPr anchor="ctr"/>
          <a:lstStyle/>
          <a:p>
            <a:r>
              <a:rPr lang="de-CH" sz="4000" dirty="0"/>
              <a:t>2</a:t>
            </a:r>
            <a:r>
              <a:rPr lang="de-CH" sz="4000" dirty="0" smtClean="0"/>
              <a:t>. Hilfreiche Links, die Idee sowie </a:t>
            </a:r>
            <a:r>
              <a:rPr lang="de-CH" sz="4000" dirty="0" smtClean="0">
                <a:solidFill>
                  <a:srgbClr val="39B5B8"/>
                </a:solidFill>
                <a:hlinkClick r:id="rId3"/>
              </a:rPr>
              <a:t>Videos</a:t>
            </a:r>
            <a:endParaRPr lang="de-CH" sz="4000" dirty="0">
              <a:solidFill>
                <a:srgbClr val="39B5B8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Diese sind auf der Startseite zuunterst einsehbar.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38200" y="2800866"/>
            <a:ext cx="10515600" cy="336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8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1268413"/>
            <a:ext cx="10501425" cy="1296987"/>
          </a:xfrm>
        </p:spPr>
        <p:txBody>
          <a:bodyPr anchor="ctr"/>
          <a:lstStyle/>
          <a:p>
            <a:r>
              <a:rPr lang="de-CH" sz="4000" dirty="0"/>
              <a:t>2</a:t>
            </a:r>
            <a:r>
              <a:rPr lang="de-CH" sz="4000" dirty="0" smtClean="0"/>
              <a:t>. Hilfreiche Links, die Idee sowie </a:t>
            </a:r>
            <a:r>
              <a:rPr lang="de-CH" sz="4000" dirty="0" smtClean="0">
                <a:solidFill>
                  <a:srgbClr val="39B5B8"/>
                </a:solidFill>
                <a:hlinkClick r:id="rId2"/>
              </a:rPr>
              <a:t>Videos</a:t>
            </a:r>
            <a:endParaRPr lang="de-CH" sz="4000" dirty="0">
              <a:solidFill>
                <a:srgbClr val="39B5B8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Diese sind auf der Startseite zuunterst einsehbar.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38200" y="2800866"/>
            <a:ext cx="10515600" cy="336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11" name="Grafik 10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060" y="2791438"/>
            <a:ext cx="5846152" cy="2880000"/>
          </a:xfrm>
          <a:prstGeom prst="rect">
            <a:avLst/>
          </a:prstGeom>
          <a:ln>
            <a:solidFill>
              <a:srgbClr val="39B5B8"/>
            </a:solidFill>
          </a:ln>
        </p:spPr>
      </p:pic>
    </p:spTree>
    <p:extLst>
      <p:ext uri="{BB962C8B-B14F-4D97-AF65-F5344CB8AC3E}">
        <p14:creationId xmlns:p14="http://schemas.microsoft.com/office/powerpoint/2010/main" val="5726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68414"/>
            <a:ext cx="10515600" cy="1296986"/>
          </a:xfrm>
        </p:spPr>
        <p:txBody>
          <a:bodyPr anchor="ctr"/>
          <a:lstStyle/>
          <a:p>
            <a:r>
              <a:rPr lang="de-CH" sz="4000" dirty="0" smtClean="0"/>
              <a:t>3. 	Klasse erfassen</a:t>
            </a:r>
            <a:endParaRPr lang="de-CH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Klicke, wenn du angemeldet bist, auf «Meine Klassen</a:t>
            </a:r>
            <a:r>
              <a:rPr lang="de-CH" dirty="0" smtClean="0"/>
              <a:t>».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 smtClean="0"/>
              <a:t>Gehe </a:t>
            </a:r>
            <a:r>
              <a:rPr lang="de-CH" dirty="0"/>
              <a:t>auf «Klasse erstellen» und gib den Klassennamen ein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38200" y="2800866"/>
            <a:ext cx="10515600" cy="336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3689100"/>
            <a:ext cx="5138981" cy="2471644"/>
          </a:xfrm>
          <a:prstGeom prst="rect">
            <a:avLst/>
          </a:prstGeom>
          <a:ln>
            <a:solidFill>
              <a:srgbClr val="39B5B8"/>
            </a:solidFill>
          </a:ln>
        </p:spPr>
      </p:pic>
      <p:cxnSp>
        <p:nvCxnSpPr>
          <p:cNvPr id="9" name="Gerade Verbindung mit Pfeil 8"/>
          <p:cNvCxnSpPr/>
          <p:nvPr/>
        </p:nvCxnSpPr>
        <p:spPr>
          <a:xfrm flipV="1">
            <a:off x="3326005" y="4424298"/>
            <a:ext cx="2130253" cy="1133670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87" y="3685241"/>
            <a:ext cx="5162426" cy="911495"/>
          </a:xfrm>
          <a:prstGeom prst="rect">
            <a:avLst/>
          </a:prstGeom>
          <a:ln>
            <a:solidFill>
              <a:srgbClr val="39B5B8"/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86" y="4924921"/>
            <a:ext cx="5164013" cy="1220291"/>
          </a:xfrm>
          <a:prstGeom prst="rect">
            <a:avLst/>
          </a:prstGeom>
          <a:ln>
            <a:solidFill>
              <a:srgbClr val="39B5B8"/>
            </a:solidFill>
          </a:ln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38200" y="1167877"/>
            <a:ext cx="10693162" cy="665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555555"/>
                </a:solidFill>
                <a:latin typeface="Uni Sans SemiBold" pitchFamily="2" charset="77"/>
                <a:ea typeface="Roboto" panose="02000000000000000000" pitchFamily="2" charset="0"/>
                <a:cs typeface="+mj-cs"/>
              </a:defRPr>
            </a:lvl1pPr>
          </a:lstStyle>
          <a:p>
            <a:endParaRPr lang="de-CH" sz="3200" dirty="0"/>
          </a:p>
        </p:txBody>
      </p:sp>
      <p:sp>
        <p:nvSpPr>
          <p:cNvPr id="15" name="Abgerundetes Rechteck 14"/>
          <p:cNvSpPr/>
          <p:nvPr/>
        </p:nvSpPr>
        <p:spPr>
          <a:xfrm>
            <a:off x="849214" y="1269934"/>
            <a:ext cx="5815537" cy="360904"/>
          </a:xfrm>
          <a:prstGeom prst="roundRect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/>
              <a:t>Die ersten Schritte zu deinem individuellen </a:t>
            </a:r>
            <a:r>
              <a:rPr lang="de-CH" dirty="0" smtClean="0"/>
              <a:t>Schulsportplan…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48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68413"/>
            <a:ext cx="10512425" cy="1296987"/>
          </a:xfrm>
        </p:spPr>
        <p:txBody>
          <a:bodyPr anchor="ctr"/>
          <a:lstStyle/>
          <a:p>
            <a:r>
              <a:rPr lang="de-CH" sz="4000" dirty="0"/>
              <a:t>4</a:t>
            </a:r>
            <a:r>
              <a:rPr lang="de-CH" sz="4000" dirty="0" smtClean="0"/>
              <a:t>. </a:t>
            </a:r>
            <a:r>
              <a:rPr lang="de-CH" sz="4000" dirty="0"/>
              <a:t>	</a:t>
            </a:r>
            <a:r>
              <a:rPr lang="de-CH" sz="4000" dirty="0" smtClean="0"/>
              <a:t>Sportplan erstellen</a:t>
            </a:r>
            <a:endParaRPr lang="de-CH" sz="40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400" b="1" dirty="0"/>
              <a:t>Definiere </a:t>
            </a:r>
            <a:r>
              <a:rPr lang="de-CH" sz="2400" b="1" dirty="0" err="1"/>
              <a:t>Lektionszeiten</a:t>
            </a:r>
            <a:r>
              <a:rPr lang="de-CH" sz="2400" b="1" dirty="0"/>
              <a:t>, Quartalsbeginne und schulfreie Zeit. 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839788" y="4176074"/>
            <a:ext cx="3186591" cy="1439615"/>
          </a:xfrm>
          <a:prstGeom prst="roundRect">
            <a:avLst/>
          </a:prstGeom>
          <a:solidFill>
            <a:srgbClr val="39B5B8"/>
          </a:solidFill>
          <a:ln>
            <a:solidFill>
              <a:srgbClr val="39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/>
              <a:t>Schulferien und Feiertage kannst du speziell für deinen Kanton einfach hier importieren. Das spart Zeit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1" name="Inhaltsplatzhalter 10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206" y="2887482"/>
            <a:ext cx="6734007" cy="3280135"/>
          </a:xfrm>
          <a:prstGeom prst="rect">
            <a:avLst/>
          </a:prstGeom>
          <a:ln>
            <a:solidFill>
              <a:srgbClr val="39B5B8"/>
            </a:solidFill>
          </a:ln>
        </p:spPr>
      </p:pic>
      <p:cxnSp>
        <p:nvCxnSpPr>
          <p:cNvPr id="8" name="Gerade Verbindung mit Pfeil 7"/>
          <p:cNvCxnSpPr/>
          <p:nvPr/>
        </p:nvCxnSpPr>
        <p:spPr>
          <a:xfrm flipV="1">
            <a:off x="3742441" y="4176074"/>
            <a:ext cx="3403077" cy="719807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5. 	Lektionen gestalten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838201" y="2792799"/>
            <a:ext cx="10515599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Plane nun die Lektionen mit den vorhandenen Bausteinen oder erstelle selbst welche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38200" y="2650141"/>
            <a:ext cx="10515600" cy="336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13" y="3616711"/>
            <a:ext cx="10512514" cy="3102958"/>
          </a:xfrm>
          <a:prstGeom prst="rect">
            <a:avLst/>
          </a:prstGeom>
          <a:ln>
            <a:solidFill>
              <a:srgbClr val="39B5B8"/>
            </a:solidFill>
          </a:ln>
        </p:spPr>
      </p:pic>
      <p:cxnSp>
        <p:nvCxnSpPr>
          <p:cNvPr id="8" name="Gerade Verbindung mit Pfeil 7"/>
          <p:cNvCxnSpPr/>
          <p:nvPr/>
        </p:nvCxnSpPr>
        <p:spPr>
          <a:xfrm flipH="1">
            <a:off x="7103045" y="5231876"/>
            <a:ext cx="2879941" cy="509045"/>
          </a:xfrm>
          <a:prstGeom prst="straightConnector1">
            <a:avLst/>
          </a:prstGeom>
          <a:ln w="76200">
            <a:solidFill>
              <a:srgbClr val="39B5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6</a:t>
            </a:r>
            <a:r>
              <a:rPr lang="de-CH" dirty="0" smtClean="0"/>
              <a:t>. 	Bausteine filtern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 dirty="0"/>
              <a:t>Aus 1000 Bausteinen kannst du nach deinen Wünschen filtern.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8368" y="2310211"/>
            <a:ext cx="10515600" cy="336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82" y="3261135"/>
            <a:ext cx="2202371" cy="3238781"/>
          </a:xfrm>
          <a:prstGeom prst="rect">
            <a:avLst/>
          </a:prstGeom>
          <a:ln>
            <a:solidFill>
              <a:srgbClr val="39B5B8"/>
            </a:solidFill>
          </a:ln>
        </p:spPr>
      </p:pic>
    </p:spTree>
    <p:extLst>
      <p:ext uri="{BB962C8B-B14F-4D97-AF65-F5344CB8AC3E}">
        <p14:creationId xmlns:p14="http://schemas.microsoft.com/office/powerpoint/2010/main" val="22903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Breitbild</PresentationFormat>
  <Paragraphs>67</Paragraphs>
  <Slides>19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Uni Sans SemiBold</vt:lpstr>
      <vt:lpstr>Office</vt:lpstr>
      <vt:lpstr>1_Office</vt:lpstr>
      <vt:lpstr>2_Office</vt:lpstr>
      <vt:lpstr>PowerPoint-Präsentation</vt:lpstr>
      <vt:lpstr>1. Die Startseite</vt:lpstr>
      <vt:lpstr>1. Die Startseite</vt:lpstr>
      <vt:lpstr>2. Hilfreiche Links, die Idee sowie Videos</vt:lpstr>
      <vt:lpstr>2. Hilfreiche Links, die Idee sowie Videos</vt:lpstr>
      <vt:lpstr>3.  Klasse erfassen</vt:lpstr>
      <vt:lpstr>4.  Sportplan erstellen</vt:lpstr>
      <vt:lpstr>5.  Lektionen gestalten</vt:lpstr>
      <vt:lpstr>6.  Bausteine filtern</vt:lpstr>
      <vt:lpstr>7. Aufbau eines Bausteins</vt:lpstr>
      <vt:lpstr>8.  Eigene Bausteine erfassen</vt:lpstr>
      <vt:lpstr>8.  Eigene Bausteine erfassen</vt:lpstr>
      <vt:lpstr>8.  Eigene Bausteine erfassen</vt:lpstr>
      <vt:lpstr>8.  Eigene Bausteine erfassen</vt:lpstr>
      <vt:lpstr>9.  Bausteine in Lektion setzen</vt:lpstr>
      <vt:lpstr>10. Fertige Lektionen in den Sportplan setzen</vt:lpstr>
      <vt:lpstr>11. Lektionen und Sportplan immer griffbereit  haben</vt:lpstr>
      <vt:lpstr>PowerPoint-Präsentation</vt:lpstr>
      <vt:lpstr>PowerPoint-Präsentation</vt:lpstr>
    </vt:vector>
  </TitlesOfParts>
  <Company>Kanton St.Gallen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Achtung, fertig, planen!</dc:title>
  <dc:creator>Dragojevic Daliborka BLD-LMV-MKV</dc:creator>
  <cp:lastModifiedBy>Hasselbach Kornelia BLD-Komm-LV</cp:lastModifiedBy>
  <cp:revision>60</cp:revision>
  <dcterms:created xsi:type="dcterms:W3CDTF">2019-05-22T08:17:57Z</dcterms:created>
  <dcterms:modified xsi:type="dcterms:W3CDTF">2020-08-27T07:22:59Z</dcterms:modified>
</cp:coreProperties>
</file>